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7" r:id="rId3"/>
    <p:sldId id="269" r:id="rId4"/>
    <p:sldId id="270" r:id="rId5"/>
    <p:sldId id="293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82" r:id="rId18"/>
    <p:sldId id="284" r:id="rId19"/>
    <p:sldId id="285" r:id="rId20"/>
    <p:sldId id="286" r:id="rId21"/>
    <p:sldId id="287" r:id="rId22"/>
    <p:sldId id="288" r:id="rId23"/>
    <p:sldId id="289" r:id="rId24"/>
    <p:sldId id="290" r:id="rId25"/>
    <p:sldId id="291" r:id="rId26"/>
    <p:sldId id="292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D263B-A332-44D1-AE61-F2A2D3AA8AED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F91B3-1BD3-41F1-850C-EE8EF6F07D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9159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D263B-A332-44D1-AE61-F2A2D3AA8AED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F91B3-1BD3-41F1-850C-EE8EF6F07D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3366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D263B-A332-44D1-AE61-F2A2D3AA8AED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F91B3-1BD3-41F1-850C-EE8EF6F07D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2541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D263B-A332-44D1-AE61-F2A2D3AA8AED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F91B3-1BD3-41F1-850C-EE8EF6F07D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2633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D263B-A332-44D1-AE61-F2A2D3AA8AED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F91B3-1BD3-41F1-850C-EE8EF6F07D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0788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D263B-A332-44D1-AE61-F2A2D3AA8AED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F91B3-1BD3-41F1-850C-EE8EF6F07D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814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D263B-A332-44D1-AE61-F2A2D3AA8AED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F91B3-1BD3-41F1-850C-EE8EF6F07D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2263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D263B-A332-44D1-AE61-F2A2D3AA8AED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F91B3-1BD3-41F1-850C-EE8EF6F07D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0511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D263B-A332-44D1-AE61-F2A2D3AA8AED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F91B3-1BD3-41F1-850C-EE8EF6F07D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7153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D263B-A332-44D1-AE61-F2A2D3AA8AED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F91B3-1BD3-41F1-850C-EE8EF6F07D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3111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D263B-A332-44D1-AE61-F2A2D3AA8AED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F91B3-1BD3-41F1-850C-EE8EF6F07D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450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2D263B-A332-44D1-AE61-F2A2D3AA8AED}" type="datetimeFigureOut">
              <a:rPr lang="ru-RU" smtClean="0"/>
              <a:t>04.03.2022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6F91B3-1BD3-41F1-850C-EE8EF6F07D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9337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jpg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7" Type="http://schemas.openxmlformats.org/officeDocument/2006/relationships/image" Target="../media/image4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image" Target="../media/image60.png"/><Relationship Id="rId7" Type="http://schemas.openxmlformats.org/officeDocument/2006/relationships/image" Target="../media/image6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Relationship Id="rId9" Type="http://schemas.openxmlformats.org/officeDocument/2006/relationships/image" Target="../media/image6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7" Type="http://schemas.openxmlformats.org/officeDocument/2006/relationships/image" Target="../media/image7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jpeg"/><Relationship Id="rId3" Type="http://schemas.openxmlformats.org/officeDocument/2006/relationships/image" Target="../media/image75.jpeg"/><Relationship Id="rId7" Type="http://schemas.openxmlformats.org/officeDocument/2006/relationships/image" Target="../media/image7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8.jpeg"/><Relationship Id="rId11" Type="http://schemas.openxmlformats.org/officeDocument/2006/relationships/image" Target="../media/image83.jpeg"/><Relationship Id="rId5" Type="http://schemas.openxmlformats.org/officeDocument/2006/relationships/image" Target="../media/image77.jpeg"/><Relationship Id="rId10" Type="http://schemas.openxmlformats.org/officeDocument/2006/relationships/image" Target="../media/image82.jpeg"/><Relationship Id="rId4" Type="http://schemas.openxmlformats.org/officeDocument/2006/relationships/image" Target="../media/image76.jpeg"/><Relationship Id="rId9" Type="http://schemas.openxmlformats.org/officeDocument/2006/relationships/image" Target="../media/image81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jpeg"/><Relationship Id="rId7" Type="http://schemas.openxmlformats.org/officeDocument/2006/relationships/image" Target="../media/image88.png"/><Relationship Id="rId12" Type="http://schemas.openxmlformats.org/officeDocument/2006/relationships/image" Target="../media/image9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7.png"/><Relationship Id="rId11" Type="http://schemas.openxmlformats.org/officeDocument/2006/relationships/image" Target="../media/image92.png"/><Relationship Id="rId5" Type="http://schemas.openxmlformats.org/officeDocument/2006/relationships/image" Target="../media/image86.png"/><Relationship Id="rId10" Type="http://schemas.openxmlformats.org/officeDocument/2006/relationships/image" Target="../media/image91.png"/><Relationship Id="rId4" Type="http://schemas.openxmlformats.org/officeDocument/2006/relationships/image" Target="../media/image85.jpeg"/><Relationship Id="rId9" Type="http://schemas.openxmlformats.org/officeDocument/2006/relationships/image" Target="../media/image9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94.jpeg"/><Relationship Id="rId7" Type="http://schemas.openxmlformats.org/officeDocument/2006/relationships/image" Target="../media/image9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7.jpeg"/><Relationship Id="rId5" Type="http://schemas.openxmlformats.org/officeDocument/2006/relationships/image" Target="../media/image96.png"/><Relationship Id="rId10" Type="http://schemas.openxmlformats.org/officeDocument/2006/relationships/image" Target="../media/image101.png"/><Relationship Id="rId4" Type="http://schemas.openxmlformats.org/officeDocument/2006/relationships/image" Target="../media/image95.png"/><Relationship Id="rId9" Type="http://schemas.openxmlformats.org/officeDocument/2006/relationships/image" Target="../media/image10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7.png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узыка\Desktop\Шаблоны музыки\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95600" y="635928"/>
            <a:ext cx="7128792" cy="3185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b="1" dirty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100" b="1" dirty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100" dirty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100" dirty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38547" y="764704"/>
            <a:ext cx="65527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МАДОУ детский сад № 1 с. Кармаскалы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муниципального района </a:t>
            </a:r>
            <a:r>
              <a:rPr lang="ru-RU" b="1" dirty="0" err="1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Кармаскалинский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район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Республики Башкортостан</a:t>
            </a:r>
          </a:p>
        </p:txBody>
      </p:sp>
      <p:pic>
        <p:nvPicPr>
          <p:cNvPr id="8" name="Picture 5" descr="4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3077">
            <a:off x="5607865" y="3373267"/>
            <a:ext cx="847187" cy="196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495600" y="1816811"/>
            <a:ext cx="71287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«Художественно-эстетическое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Музыка)</a:t>
            </a:r>
          </a:p>
          <a:p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</a:p>
          <a:p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музыка\Desktop\РАБОТА\Фото-музруки\Фото-портрет\DSCN002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968"/>
          <a:stretch/>
        </p:blipFill>
        <p:spPr bwMode="auto">
          <a:xfrm>
            <a:off x="6683882" y="2194593"/>
            <a:ext cx="2724487" cy="291628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067470" y="5085979"/>
            <a:ext cx="457259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Биктимирова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Лада Михайловна</a:t>
            </a:r>
          </a:p>
          <a:p>
            <a:pPr algn="ctr"/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музыкальный руководитель </a:t>
            </a:r>
          </a:p>
          <a:p>
            <a:pPr algn="ctr"/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высшая квалификационная категория </a:t>
            </a:r>
          </a:p>
          <a:p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музыка\Desktop\20220110_12442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9783" y="2400707"/>
            <a:ext cx="2405325" cy="280971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585995" y="5110880"/>
            <a:ext cx="43294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Муртазина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Гульнара </a:t>
            </a:r>
            <a:r>
              <a:rPr lang="ru-RU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Раисовна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музыкальный руководитель </a:t>
            </a:r>
          </a:p>
          <a:p>
            <a:pPr algn="ctr"/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высшая квалификационная категория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05108" y="2676063"/>
            <a:ext cx="19115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часть 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1229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узыка\Desktop\Шаблоны музыки\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1548" y="1677838"/>
            <a:ext cx="2616012" cy="19620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2345" y="1512167"/>
            <a:ext cx="2651788" cy="19888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5024853" y="980729"/>
            <a:ext cx="22279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Золотая Осень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34"/>
          <a:stretch/>
        </p:blipFill>
        <p:spPr>
          <a:xfrm>
            <a:off x="3078343" y="3742004"/>
            <a:ext cx="2160239" cy="23983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5025" y="3875290"/>
            <a:ext cx="2849557" cy="2137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28080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узыка\Desktop\Шаблоны музыки\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24853" y="980729"/>
            <a:ext cx="32581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Новогодний карнавал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2040" y="1536639"/>
            <a:ext cx="3811956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3550" y="1536640"/>
            <a:ext cx="3510013" cy="24391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6938" y="3821951"/>
            <a:ext cx="3391231" cy="25434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93906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узыка\Desktop\Шаблоны музыки\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151784" y="980729"/>
            <a:ext cx="42171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Защитников Отечества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4030" y="1579849"/>
            <a:ext cx="2915509" cy="18491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049" y="1637545"/>
            <a:ext cx="2495115" cy="17337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94030" y="3694394"/>
            <a:ext cx="3109801" cy="21420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04542" y="3919776"/>
            <a:ext cx="2942126" cy="19166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468297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узыка\Desktop\Шаблоны музыки\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575721" y="908721"/>
            <a:ext cx="55463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весенний праздник «8 марта»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566" y="1526635"/>
            <a:ext cx="2771800" cy="20788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8744" y="1397489"/>
            <a:ext cx="2749191" cy="21547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51" b="9051"/>
          <a:stretch/>
        </p:blipFill>
        <p:spPr>
          <a:xfrm>
            <a:off x="2767391" y="4044816"/>
            <a:ext cx="2634204" cy="19888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8807" y="4071932"/>
            <a:ext cx="2489063" cy="19617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589" y="3247589"/>
            <a:ext cx="2699035" cy="15182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5716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узыка\Desktop\Шаблоны музыки\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575720" y="908721"/>
            <a:ext cx="53773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Весенний праздник «Воронья каша 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526" y="1380404"/>
            <a:ext cx="2668401" cy="1894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4292" y="1427696"/>
            <a:ext cx="2801102" cy="24410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5159" y="3966333"/>
            <a:ext cx="2428212" cy="19227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88841" y="3926031"/>
            <a:ext cx="2706859" cy="19630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87164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узыка\Desktop\Шаблоны музыки\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599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485297" y="836713"/>
            <a:ext cx="32687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Великий день Победы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8041" y="4017468"/>
            <a:ext cx="2782472" cy="208685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91" r="12244"/>
          <a:stretch/>
        </p:blipFill>
        <p:spPr>
          <a:xfrm>
            <a:off x="2339536" y="4279625"/>
            <a:ext cx="2830531" cy="195000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433" y="1321962"/>
            <a:ext cx="2805379" cy="210403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8042" y="1298378"/>
            <a:ext cx="2608569" cy="195642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0067" y="3032449"/>
            <a:ext cx="1870763" cy="249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905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узыка\Desktop\Шаблоны музыки\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22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372013" y="836713"/>
            <a:ext cx="540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свиданья, добрый, славный детский сад!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39"/>
          <a:stretch/>
        </p:blipFill>
        <p:spPr>
          <a:xfrm>
            <a:off x="2495600" y="1667709"/>
            <a:ext cx="3096344" cy="20493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427" y="3766360"/>
            <a:ext cx="2888690" cy="222727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9179" y="1664804"/>
            <a:ext cx="2736304" cy="20522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/>
          <a:srcRect b="20947"/>
          <a:stretch/>
        </p:blipFill>
        <p:spPr>
          <a:xfrm>
            <a:off x="6384032" y="3766360"/>
            <a:ext cx="2160240" cy="227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090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узыка\Desktop\Шаблоны музыки\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2608640" y="1417291"/>
            <a:ext cx="2088380" cy="16156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8" descr="C:\Users\1\Desktop\ГУЛЕЧКА\Фотки-на крыльях таланта\-QWWg9Jzs2M.jpg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3373568" y="4481941"/>
            <a:ext cx="2990516" cy="1820508"/>
          </a:xfrm>
          <a:prstGeom prst="ellipse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5" name="Picture 26" descr="E:\Гульнара\На Крыльях Таланта\IMG_1204.JPG"/>
          <p:cNvPicPr>
            <a:picLocks noChangeAspect="1" noChangeArrowheads="1"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 bwMode="auto">
          <a:xfrm>
            <a:off x="7470061" y="1345738"/>
            <a:ext cx="2326474" cy="1876599"/>
          </a:xfrm>
          <a:prstGeom prst="ellipse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6" name="Picture 27" descr="C:\Users\1\Desktop\ГУЛЕЧКА\Фотки-на крыльях таланта\5jlrolnsKts.jpg"/>
          <p:cNvPicPr>
            <a:picLocks noChangeAspect="1" noChangeArrowheads="1"/>
          </p:cNvPicPr>
          <p:nvPr/>
        </p:nvPicPr>
        <p:blipFill>
          <a:blip r:embed="rId6">
            <a:extLst/>
          </a:blip>
          <a:srcRect/>
          <a:stretch>
            <a:fillRect/>
          </a:stretch>
        </p:blipFill>
        <p:spPr bwMode="auto">
          <a:xfrm>
            <a:off x="7720736" y="3180228"/>
            <a:ext cx="2321862" cy="1547908"/>
          </a:xfrm>
          <a:prstGeom prst="ellipse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7" name="Picture 3" descr="C:\Users\1\Desktop\Sdw12eQjZ4A.jpg"/>
          <p:cNvPicPr>
            <a:picLocks noChangeAspect="1" noChangeArrowheads="1"/>
          </p:cNvPicPr>
          <p:nvPr/>
        </p:nvPicPr>
        <p:blipFill>
          <a:blip r:embed="rId7">
            <a:extLst/>
          </a:blip>
          <a:srcRect/>
          <a:stretch>
            <a:fillRect/>
          </a:stretch>
        </p:blipFill>
        <p:spPr bwMode="auto">
          <a:xfrm>
            <a:off x="2516132" y="3084616"/>
            <a:ext cx="2463241" cy="1643520"/>
          </a:xfrm>
          <a:prstGeom prst="ellipse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2" name="TextBox 1"/>
          <p:cNvSpPr txBox="1"/>
          <p:nvPr/>
        </p:nvSpPr>
        <p:spPr>
          <a:xfrm>
            <a:off x="2801263" y="693832"/>
            <a:ext cx="70567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Участие в международных конкурсах</a:t>
            </a:r>
          </a:p>
          <a:p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«Радуга жизни», «Планета талантов»,  «Молодые таланты»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4315" y="2357737"/>
            <a:ext cx="2748680" cy="18324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508" y="4481942"/>
            <a:ext cx="2892974" cy="18401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92581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узыка\Desktop\Шаблоны музыки\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594782" y="953771"/>
            <a:ext cx="50881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конкурс детского творчества</a:t>
            </a:r>
          </a:p>
          <a:p>
            <a:pPr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«Маленькие звездочки»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1" t="7183" b="6628"/>
          <a:stretch/>
        </p:blipFill>
        <p:spPr>
          <a:xfrm>
            <a:off x="4079777" y="1689776"/>
            <a:ext cx="3925723" cy="17281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960"/>
          <a:stretch/>
        </p:blipFill>
        <p:spPr>
          <a:xfrm>
            <a:off x="6023992" y="3606474"/>
            <a:ext cx="3456506" cy="212678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2111" y="3581547"/>
            <a:ext cx="3315330" cy="2144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411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узыка\Desktop\Шаблоны музыки\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9325" y="4273401"/>
            <a:ext cx="2948077" cy="17271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5905" y="4330483"/>
            <a:ext cx="2592288" cy="177511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3314" y="1771391"/>
            <a:ext cx="2568954" cy="17126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128" y="1604005"/>
            <a:ext cx="2591780" cy="18800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2855640" y="757938"/>
            <a:ext cx="66242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Муниципальные конкурсы</a:t>
            </a:r>
          </a:p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«Звонкий каблучок», «Хрустальная капель», «Танцевальный марафон», «Маленькие звездочки», «Национальная мозаика»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985" y="3140968"/>
            <a:ext cx="2571041" cy="17649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52974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узыка\Desktop\Шаблоны музыки\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IMG_6294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2567608" y="4139186"/>
            <a:ext cx="2880320" cy="2077304"/>
          </a:xfrm>
          <a:prstGeom prst="ellipse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4" name="Picture 4" descr="IMG_6283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6967751" y="4349922"/>
            <a:ext cx="2676946" cy="1994440"/>
          </a:xfrm>
          <a:prstGeom prst="ellipse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5" name="Picture 4" descr="IMG_0278"/>
          <p:cNvPicPr>
            <a:picLocks noChangeAspect="1" noChangeArrowheads="1"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 bwMode="auto">
          <a:xfrm>
            <a:off x="3719736" y="2384884"/>
            <a:ext cx="2544912" cy="1908684"/>
          </a:xfrm>
          <a:prstGeom prst="ellipse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6" name="Picture 4" descr="IMG_6253"/>
          <p:cNvPicPr>
            <a:picLocks noChangeAspect="1" noChangeArrowheads="1"/>
          </p:cNvPicPr>
          <p:nvPr/>
        </p:nvPicPr>
        <p:blipFill>
          <a:blip r:embed="rId6" cstate="print">
            <a:extLst/>
          </a:blip>
          <a:srcRect r="8264"/>
          <a:stretch>
            <a:fillRect/>
          </a:stretch>
        </p:blipFill>
        <p:spPr bwMode="auto">
          <a:xfrm>
            <a:off x="6264649" y="2461034"/>
            <a:ext cx="2663875" cy="1935933"/>
          </a:xfrm>
          <a:prstGeom prst="ellipse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2" name="Прямоугольник 1"/>
          <p:cNvSpPr/>
          <p:nvPr/>
        </p:nvSpPr>
        <p:spPr>
          <a:xfrm>
            <a:off x="2200812" y="980728"/>
            <a:ext cx="82809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Одна из  задач дошкольного учреждения – формирование базиса личностной культуры на основе ознакомления дошкольников с национальной культурой народов. Необходимо, чтобы подрастающее поколение знало свою национальную культуру, ее самобытные и благотворные традиции, обычаи, в основе которых лежит уважительное отношение к культуре народов России, республики Башкортостан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8" name="Picture 5" descr="4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63821">
            <a:off x="5801033" y="4440406"/>
            <a:ext cx="589939" cy="126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4305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узыка\Desktop\Шаблоны музыки\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231904" y="1340768"/>
            <a:ext cx="72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5015880" y="971437"/>
            <a:ext cx="27438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Наши достижения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281" y="4257744"/>
            <a:ext cx="1185465" cy="164141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0394" y="1055617"/>
            <a:ext cx="1157198" cy="157799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7996" y="900499"/>
            <a:ext cx="1255426" cy="169694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9981" y="3550495"/>
            <a:ext cx="1133003" cy="160162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4031" y="3550494"/>
            <a:ext cx="1190751" cy="160952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458" y="1525434"/>
            <a:ext cx="1120131" cy="161298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5258" y="1531144"/>
            <a:ext cx="1120630" cy="160727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6459" y="4272826"/>
            <a:ext cx="1101022" cy="161125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7637" y="2047374"/>
            <a:ext cx="1161647" cy="1643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203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узыка\Desktop\Шаблоны музыки\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231904" y="1340768"/>
            <a:ext cx="72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5015880" y="971437"/>
            <a:ext cx="27438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Наши достижения</a:t>
            </a:r>
          </a:p>
        </p:txBody>
      </p:sp>
      <p:pic>
        <p:nvPicPr>
          <p:cNvPr id="17" name="Picture 2" descr="C:\Users\музыка\Desktop\Грамоты\IMG-20210518-WA003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7978" y="974412"/>
            <a:ext cx="1165945" cy="1646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C:\Users\музыка\Desktop\Грамоты\20211115_11084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3440" y="1882456"/>
            <a:ext cx="1174335" cy="1565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3586" y="1404471"/>
            <a:ext cx="1224136" cy="167553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22778" y="1019977"/>
            <a:ext cx="1211290" cy="171176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22316" y="1820376"/>
            <a:ext cx="1121761" cy="157900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27978" y="3447869"/>
            <a:ext cx="1165945" cy="165578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28786" y="3429000"/>
            <a:ext cx="1199055" cy="1634533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71189" y="4220419"/>
            <a:ext cx="1158340" cy="160948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11807" y="4220419"/>
            <a:ext cx="1133898" cy="161613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533411" y="3454795"/>
            <a:ext cx="1091279" cy="148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59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узыка\Desktop\Шаблоны музыки\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231904" y="1340768"/>
            <a:ext cx="72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5015880" y="971437"/>
            <a:ext cx="27438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Наши достижения</a:t>
            </a:r>
          </a:p>
        </p:txBody>
      </p:sp>
      <p:pic>
        <p:nvPicPr>
          <p:cNvPr id="16" name="Picture 2" descr="C:\Users\музыка\Desktop\дипломы музо\20220113_1341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1210" y="1326169"/>
            <a:ext cx="1303668" cy="1821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0503" y="1802433"/>
            <a:ext cx="1310754" cy="18411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2623" y="4149080"/>
            <a:ext cx="1282560" cy="1779036"/>
          </a:xfrm>
          <a:prstGeom prst="rect">
            <a:avLst/>
          </a:prstGeom>
        </p:spPr>
      </p:pic>
      <p:pic>
        <p:nvPicPr>
          <p:cNvPr id="18" name="Picture 3" descr="C:\Users\музыка\Desktop\дипломы музо\20220113_13422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8805" y="1340768"/>
            <a:ext cx="1361390" cy="1940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81146" y="3643586"/>
            <a:ext cx="1313733" cy="191206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50218" y="1840090"/>
            <a:ext cx="1295399" cy="172893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84032" y="4181517"/>
            <a:ext cx="1188524" cy="168011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58806" y="3774553"/>
            <a:ext cx="1255885" cy="1694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070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узыка\Desktop\Шаблоны музыки\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599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79576" y="692697"/>
            <a:ext cx="7632848" cy="54784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000" b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Наш детский сад ведет работу в соответствии с Программой "От рождения до школы" под ред. </a:t>
            </a:r>
            <a:r>
              <a:rPr lang="ru-RU" sz="2000" b="1" dirty="0" err="1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Н.Е.Вераксы</a:t>
            </a:r>
            <a:r>
              <a:rPr lang="ru-RU" sz="2000" b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Т.С.Комаровой</a:t>
            </a:r>
            <a:r>
              <a:rPr lang="ru-RU" sz="2000" b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М.А.Васильевой</a:t>
            </a:r>
            <a:r>
              <a:rPr lang="ru-RU" sz="2000" b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соответствии с ФГОС . </a:t>
            </a:r>
          </a:p>
          <a:p>
            <a:r>
              <a:rPr lang="ru-RU" sz="2000" b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является инновационным общеобразовательным программным документом для дошкольных учреждений, подготовленным с учетом новейших достижений науки и практики отечественного и зарубежного дошкольного образования. Программа адаптирована в соответствии с требованиями ФГОС (Приказ № 1155 от17 октября 2013 года).Данная программа опирается на лучшие традиции отечественного </a:t>
            </a:r>
          </a:p>
          <a:p>
            <a:r>
              <a:rPr lang="ru-RU" sz="2000" b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образования, охватывает все возрастные группы</a:t>
            </a:r>
          </a:p>
          <a:p>
            <a:r>
              <a:rPr lang="ru-RU" sz="2000" b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детей от рождения до 7 лет.</a:t>
            </a:r>
          </a:p>
          <a:p>
            <a:pPr algn="ctr"/>
            <a:endParaRPr lang="ru-RU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endParaRPr lang="ru-RU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endParaRPr lang="ru-RU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endParaRPr lang="ru-RU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endParaRPr lang="ru-RU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804170">
            <a:off x="7379262" y="3384880"/>
            <a:ext cx="2682472" cy="3682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132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узыка\Desktop\Шаблоны музыки\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943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528048" y="1376451"/>
            <a:ext cx="3254056" cy="43396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нашем детском саду хорошее методическое обеспечение. </a:t>
            </a:r>
          </a:p>
          <a:p>
            <a:pPr algn="ctr"/>
            <a:endParaRPr lang="ru-RU" sz="2000" b="1" dirty="0">
              <a:ln w="0"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музыкальном зале имеется разнообразная литература по музыкальному воспитанию детей. </a:t>
            </a:r>
          </a:p>
          <a:p>
            <a:pPr algn="ctr"/>
            <a:endParaRPr lang="ru-RU" sz="16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endParaRPr lang="ru-RU" sz="16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endParaRPr lang="ru-RU" sz="16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endParaRPr lang="ru-RU" sz="16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endParaRPr lang="ru-RU" sz="16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ru-RU" sz="1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5520" y="868509"/>
            <a:ext cx="5040560" cy="5170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05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узыка\Desktop\Шаблоны музыки\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104113" y="1164135"/>
            <a:ext cx="2584935" cy="458587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ru-RU" sz="2000" b="1" kern="0" dirty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 же есть методические пособия по приобщению дошкольников </a:t>
            </a:r>
          </a:p>
          <a:p>
            <a:pPr algn="ctr">
              <a:defRPr/>
            </a:pPr>
            <a:r>
              <a:rPr lang="ru-RU" sz="2000" b="1" kern="0" dirty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музыкальной культуре  Республики Башкортостан.</a:t>
            </a:r>
          </a:p>
          <a:p>
            <a:pPr algn="ctr">
              <a:defRPr/>
            </a:pPr>
            <a:endParaRPr lang="ru-RU" sz="2800" kern="0" dirty="0">
              <a:ln w="0"/>
              <a:solidFill>
                <a:srgbClr val="5B9BD5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>
              <a:defRPr/>
            </a:pPr>
            <a:endParaRPr lang="ru-RU" sz="2800" kern="0" dirty="0">
              <a:ln w="0"/>
              <a:solidFill>
                <a:srgbClr val="5B9BD5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>
              <a:defRPr/>
            </a:pPr>
            <a:endParaRPr lang="ru-RU" sz="2800" kern="0" dirty="0">
              <a:ln w="0"/>
              <a:solidFill>
                <a:srgbClr val="5B9BD5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>
              <a:defRPr/>
            </a:pPr>
            <a:endParaRPr lang="ru-RU" sz="2800" kern="0" dirty="0">
              <a:ln w="0"/>
              <a:solidFill>
                <a:srgbClr val="5B9BD5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3552" y="980728"/>
            <a:ext cx="5363328" cy="4916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468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узыка\Desktop\Шаблоны музыки\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57972" y="2967335"/>
            <a:ext cx="78760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Благодарим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851307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узыка\Desktop\Шаблоны музыки\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855640" y="836712"/>
            <a:ext cx="6552728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lnSpc>
                <a:spcPct val="120000"/>
              </a:lnSpc>
              <a:buClr>
                <a:schemeClr val="tx1">
                  <a:lumMod val="75000"/>
                  <a:lumOff val="25000"/>
                </a:schemeClr>
              </a:buClr>
              <a:buFont typeface="Wingdings 2" pitchFamily="18" charset="2"/>
              <a:buNone/>
              <a:defRPr/>
            </a:pPr>
            <a:r>
              <a:rPr lang="ru-RU" alt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Расширение представлений детей о народных традиционных праздниках, проводимых в своем селе, республике</a:t>
            </a:r>
          </a:p>
        </p:txBody>
      </p:sp>
      <p:pic>
        <p:nvPicPr>
          <p:cNvPr id="4" name="Picture 10" descr="H:\ГУЛЬНУР\DSC05257.JPG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2691938" y="1593842"/>
            <a:ext cx="3528392" cy="2240570"/>
          </a:xfrm>
          <a:prstGeom prst="ellipse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5" name="Picture 3" descr="IMG_0730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2631080" y="3898883"/>
            <a:ext cx="3426290" cy="2394813"/>
          </a:xfrm>
          <a:prstGeom prst="ellipse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6" name="Picture 3" descr="PDVD_035"/>
          <p:cNvPicPr>
            <a:picLocks noChangeAspect="1" noChangeArrowheads="1"/>
          </p:cNvPicPr>
          <p:nvPr/>
        </p:nvPicPr>
        <p:blipFill>
          <a:blip r:embed="rId5">
            <a:extLst/>
          </a:blip>
          <a:srcRect/>
          <a:stretch>
            <a:fillRect/>
          </a:stretch>
        </p:blipFill>
        <p:spPr bwMode="auto">
          <a:xfrm>
            <a:off x="6612638" y="1599162"/>
            <a:ext cx="3244732" cy="2419077"/>
          </a:xfrm>
          <a:prstGeom prst="ellipse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7" name="Picture 5" descr="E:\Гульнара\работа ДС\Фотогорафия\IMG_0992.JPG"/>
          <p:cNvPicPr>
            <a:picLocks noChangeAspect="1" noChangeArrowheads="1"/>
          </p:cNvPicPr>
          <p:nvPr/>
        </p:nvPicPr>
        <p:blipFill>
          <a:blip r:embed="rId6" cstate="print">
            <a:extLst/>
          </a:blip>
          <a:srcRect/>
          <a:stretch>
            <a:fillRect/>
          </a:stretch>
        </p:blipFill>
        <p:spPr bwMode="auto">
          <a:xfrm>
            <a:off x="6456041" y="3988565"/>
            <a:ext cx="3190363" cy="2305131"/>
          </a:xfrm>
          <a:prstGeom prst="ellipse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8" name="Picture 5" descr="4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63821">
            <a:off x="5925360" y="3264313"/>
            <a:ext cx="589939" cy="126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7429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узыка\Desktop\Шаблоны музыки\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музыка\Desktop\РАБОТА\фото-День Рождение Республики-21\IMG-20211006-WA004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1991" y="2130554"/>
            <a:ext cx="2742613" cy="1542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музыка\Desktop\РАБОТА\фото-День Рождение Республики-21\IMG-20211006-WA004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7210" y="4353102"/>
            <a:ext cx="2639616" cy="1484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музыка\Desktop\РАБОТА\фото-День Рождение Республики-21\20211006_10243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4482" y="4373204"/>
            <a:ext cx="2534872" cy="1464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музыка\Desktop\РАБОТА\Фотки-11 октября\DSCN046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9968" y="2198405"/>
            <a:ext cx="2739043" cy="1407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17588" y="907405"/>
            <a:ext cx="76211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днем рождения, республика Башкортостан!</a:t>
            </a:r>
          </a:p>
        </p:txBody>
      </p:sp>
    </p:spTree>
    <p:extLst>
      <p:ext uri="{BB962C8B-B14F-4D97-AF65-F5344CB8AC3E}">
        <p14:creationId xmlns:p14="http://schemas.microsoft.com/office/powerpoint/2010/main" val="931842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узыка\Desktop\Шаблоны музыки\1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17588" y="907405"/>
            <a:ext cx="62039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ашкирский танец с подносами 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баш.танец с подносами (online-video-cutter.com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939636" y="1468801"/>
            <a:ext cx="7716982" cy="4340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791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узыка\Desktop\Шаблоны музыки\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5196" y="3639114"/>
            <a:ext cx="3315331" cy="262959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9856" y="1955140"/>
            <a:ext cx="2956816" cy="165825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72064" y="3844218"/>
            <a:ext cx="2776826" cy="206418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86497" y="893323"/>
            <a:ext cx="474514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Чувашский народный фольклор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«Праздник первой травы»</a:t>
            </a:r>
          </a:p>
        </p:txBody>
      </p:sp>
    </p:spTree>
    <p:extLst>
      <p:ext uri="{BB962C8B-B14F-4D97-AF65-F5344CB8AC3E}">
        <p14:creationId xmlns:p14="http://schemas.microsoft.com/office/powerpoint/2010/main" val="3703660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узыка\Desktop\Шаблоны музыки\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2452" y="3284984"/>
            <a:ext cx="3467392" cy="259228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991452" y="980729"/>
            <a:ext cx="492949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Башкирский народный фольклор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«Праздник гусиного пера»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3447" y="2321168"/>
            <a:ext cx="2990584" cy="2238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782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узыка\Desktop\Шаблоны музыки\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1625" y="1696793"/>
            <a:ext cx="3077475" cy="172819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4250362" y="4103546"/>
            <a:ext cx="3331429" cy="187220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56040" y="1696794"/>
            <a:ext cx="2932430" cy="164606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53428" y="1030300"/>
            <a:ext cx="25708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Веселая ярмарка</a:t>
            </a:r>
          </a:p>
        </p:txBody>
      </p:sp>
    </p:spTree>
    <p:extLst>
      <p:ext uri="{BB962C8B-B14F-4D97-AF65-F5344CB8AC3E}">
        <p14:creationId xmlns:p14="http://schemas.microsoft.com/office/powerpoint/2010/main" val="3470481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узыка\Desktop\Шаблоны музыки\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5241379" y="3686343"/>
            <a:ext cx="1563638" cy="208485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9411" y="3621436"/>
            <a:ext cx="1707654" cy="22768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057" y="1656337"/>
            <a:ext cx="2327243" cy="17454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1671" y="3554327"/>
            <a:ext cx="1761660" cy="23488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656" y="1562048"/>
            <a:ext cx="2425572" cy="181917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361979" y="786990"/>
            <a:ext cx="37729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Веселая масленица</a:t>
            </a:r>
          </a:p>
        </p:txBody>
      </p:sp>
    </p:spTree>
    <p:extLst>
      <p:ext uri="{BB962C8B-B14F-4D97-AF65-F5344CB8AC3E}">
        <p14:creationId xmlns:p14="http://schemas.microsoft.com/office/powerpoint/2010/main" val="1698825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352</Words>
  <Application>Microsoft Office PowerPoint</Application>
  <PresentationFormat>Широкоэкранный</PresentationFormat>
  <Paragraphs>72</Paragraphs>
  <Slides>26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2" baseType="lpstr">
      <vt:lpstr>Arial</vt:lpstr>
      <vt:lpstr>Calibri</vt:lpstr>
      <vt:lpstr>Calibri Light</vt:lpstr>
      <vt:lpstr>Times New Roman</vt:lpstr>
      <vt:lpstr>Wingdings 2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PC</dc:creator>
  <cp:lastModifiedBy>PC</cp:lastModifiedBy>
  <cp:revision>8</cp:revision>
  <dcterms:created xsi:type="dcterms:W3CDTF">2022-03-02T11:21:09Z</dcterms:created>
  <dcterms:modified xsi:type="dcterms:W3CDTF">2022-03-04T06:11:12Z</dcterms:modified>
</cp:coreProperties>
</file>